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84" r:id="rId3"/>
    <p:sldId id="257" r:id="rId4"/>
    <p:sldId id="258" r:id="rId5"/>
    <p:sldId id="260" r:id="rId6"/>
    <p:sldId id="273" r:id="rId7"/>
    <p:sldId id="259" r:id="rId8"/>
    <p:sldId id="268" r:id="rId9"/>
    <p:sldId id="269" r:id="rId10"/>
    <p:sldId id="271" r:id="rId11"/>
    <p:sldId id="270" r:id="rId12"/>
    <p:sldId id="281" r:id="rId13"/>
    <p:sldId id="282" r:id="rId14"/>
    <p:sldId id="283" r:id="rId15"/>
    <p:sldId id="261" r:id="rId16"/>
    <p:sldId id="274" r:id="rId17"/>
    <p:sldId id="276" r:id="rId18"/>
    <p:sldId id="264" r:id="rId19"/>
    <p:sldId id="277" r:id="rId20"/>
    <p:sldId id="275" r:id="rId21"/>
    <p:sldId id="265" r:id="rId22"/>
    <p:sldId id="262" r:id="rId23"/>
    <p:sldId id="263" r:id="rId24"/>
    <p:sldId id="278" r:id="rId25"/>
    <p:sldId id="266" r:id="rId26"/>
    <p:sldId id="272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Casado" initials="JC" lastIdx="2" clrIdx="0">
    <p:extLst>
      <p:ext uri="{19B8F6BF-5375-455C-9EA6-DF929625EA0E}">
        <p15:presenceInfo xmlns:p15="http://schemas.microsoft.com/office/powerpoint/2012/main" userId="1f86254389b2d8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4"/>
    <p:restoredTop sz="77668"/>
  </p:normalViewPr>
  <p:slideViewPr>
    <p:cSldViewPr snapToGrid="0" snapToObjects="1">
      <p:cViewPr>
        <p:scale>
          <a:sx n="69" d="100"/>
          <a:sy n="69" d="100"/>
        </p:scale>
        <p:origin x="158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18:50:41.985" idx="2">
    <p:pos x="10" y="10"/>
    <p:text>Hola a todos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CCF74-E491-5D49-9D42-0F795B3C6DA6}" type="datetimeFigureOut">
              <a:rPr lang="es-ES" smtClean="0"/>
              <a:t>13/12/19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3184A-09CE-534E-AD1C-0E6078E838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700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Problema de alta complejidad</a:t>
            </a:r>
          </a:p>
          <a:p>
            <a:r>
              <a:rPr lang="es-ES" dirty="0"/>
              <a:t>Primero explicaremos el dominio del problema</a:t>
            </a:r>
          </a:p>
          <a:p>
            <a:r>
              <a:rPr lang="es-ES" dirty="0"/>
              <a:t>Posteriormente explicaremos en qué consiste</a:t>
            </a:r>
          </a:p>
          <a:p>
            <a:r>
              <a:rPr lang="es-ES" dirty="0"/>
              <a:t>Luego comentaremos el trabajo realizado para resolverlo</a:t>
            </a:r>
          </a:p>
          <a:p>
            <a:r>
              <a:rPr lang="es-ES" dirty="0"/>
              <a:t>Finalmente veremos otras posibles opciones para resolverlo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184A-09CE-534E-AD1C-0E6078E838A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75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Obtención del problema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184A-09CE-534E-AD1C-0E6078E838A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76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Detección</a:t>
            </a:r>
          </a:p>
          <a:p>
            <a:r>
              <a:rPr lang="es-ES" dirty="0"/>
              <a:t>Identificación</a:t>
            </a:r>
          </a:p>
          <a:p>
            <a:r>
              <a:rPr lang="es-ES" dirty="0"/>
              <a:t>Mucha gente</a:t>
            </a:r>
          </a:p>
          <a:p>
            <a:r>
              <a:rPr lang="es-ES" dirty="0"/>
              <a:t>Movimiento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184A-09CE-534E-AD1C-0E6078E838A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235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184A-09CE-534E-AD1C-0E6078E838A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44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184A-09CE-534E-AD1C-0E6078E838A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7F17-4904-0D4D-96F9-F6425E2A7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0" y="802299"/>
            <a:ext cx="8637072" cy="977622"/>
          </a:xfrm>
        </p:spPr>
        <p:txBody>
          <a:bodyPr>
            <a:normAutofit/>
          </a:bodyPr>
          <a:lstStyle/>
          <a:p>
            <a:r>
              <a:rPr lang="es-ES" dirty="0"/>
              <a:t>Seguimiento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80040-0695-CD43-8D1F-62AE4CE56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Visión artificial – Juan Casado Ballesteros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FA8D01-67BB-1442-BEE9-BA78B441CC6D}"/>
              </a:ext>
            </a:extLst>
          </p:cNvPr>
          <p:cNvSpPr txBox="1">
            <a:spLocks/>
          </p:cNvSpPr>
          <p:nvPr/>
        </p:nvSpPr>
        <p:spPr>
          <a:xfrm>
            <a:off x="2417778" y="887569"/>
            <a:ext cx="8637073" cy="2439227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                        De</a:t>
            </a:r>
          </a:p>
          <a:p>
            <a:r>
              <a:rPr lang="es-ES" dirty="0"/>
              <a:t>personas </a:t>
            </a:r>
            <a:br>
              <a:rPr lang="es-ES" dirty="0"/>
            </a:br>
            <a:endParaRPr lang="es-E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989DBB-8528-FA40-8EBD-05B8A805C202}"/>
              </a:ext>
            </a:extLst>
          </p:cNvPr>
          <p:cNvSpPr txBox="1">
            <a:spLocks/>
          </p:cNvSpPr>
          <p:nvPr/>
        </p:nvSpPr>
        <p:spPr>
          <a:xfrm>
            <a:off x="2417777" y="887569"/>
            <a:ext cx="8637073" cy="2439227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ON-Line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377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D44A-DD08-5341-A6FE-832C1B5D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Filtro de </a:t>
            </a:r>
            <a:r>
              <a:rPr lang="es-ES" dirty="0" err="1"/>
              <a:t>Markov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EBA2-C4ED-4946-8A0A-14EEB654B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Necesitamos mezclar toda la información.</a:t>
            </a:r>
          </a:p>
          <a:p>
            <a:r>
              <a:rPr lang="es-ES" dirty="0"/>
              <a:t>Tenemos falsos positivo y verdaderos positivos (probabilidad de acertar?)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669BF-C750-BA43-A381-071E1A27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816" y="564916"/>
            <a:ext cx="2930605" cy="82673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B8E3506-2635-2F4D-A531-BF57F72F2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83" t="14236" b="5680"/>
          <a:stretch/>
        </p:blipFill>
        <p:spPr>
          <a:xfrm>
            <a:off x="6543434" y="3240447"/>
            <a:ext cx="4293329" cy="234779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F91879-A017-F44F-8638-7C98B10BB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7" r="54016" b="10007"/>
          <a:stretch/>
        </p:blipFill>
        <p:spPr>
          <a:xfrm>
            <a:off x="1451579" y="3202046"/>
            <a:ext cx="3738346" cy="242459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9702C18-C460-1245-B89D-50950DA663DA}"/>
              </a:ext>
            </a:extLst>
          </p:cNvPr>
          <p:cNvSpPr/>
          <p:nvPr/>
        </p:nvSpPr>
        <p:spPr>
          <a:xfrm>
            <a:off x="5298970" y="4155262"/>
            <a:ext cx="1135419" cy="518160"/>
          </a:xfrm>
          <a:prstGeom prst="rightArrow">
            <a:avLst>
              <a:gd name="adj1" fmla="val 4279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36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4D1B-21A7-CD42-B802-7AB2CA76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Predicción por flujo óptico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DE28F9C5-EF34-764A-827B-D48CBA1B8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7935" y="2161814"/>
            <a:ext cx="5590561" cy="35302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935F4-1C65-E44C-AD54-2080264C6E98}"/>
              </a:ext>
            </a:extLst>
          </p:cNvPr>
          <p:cNvSpPr txBox="1"/>
          <p:nvPr/>
        </p:nvSpPr>
        <p:spPr>
          <a:xfrm>
            <a:off x="3457935" y="3665314"/>
            <a:ext cx="5590561" cy="523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Muy bonito, pero no es nuestro caso</a:t>
            </a:r>
          </a:p>
        </p:txBody>
      </p:sp>
      <p:pic>
        <p:nvPicPr>
          <p:cNvPr id="10" name="Picture 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FEE2BE0-731E-BE4B-8408-C9C21873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"/>
          <a:stretch/>
        </p:blipFill>
        <p:spPr>
          <a:xfrm>
            <a:off x="2963213" y="2161814"/>
            <a:ext cx="6265574" cy="3526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8C6D83-E0DF-7A4E-91EB-C3927FDF54CA}"/>
              </a:ext>
            </a:extLst>
          </p:cNvPr>
          <p:cNvSpPr txBox="1"/>
          <p:nvPr/>
        </p:nvSpPr>
        <p:spPr>
          <a:xfrm>
            <a:off x="9298076" y="5319123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Algo mejor :D</a:t>
            </a:r>
          </a:p>
        </p:txBody>
      </p:sp>
    </p:spTree>
    <p:extLst>
      <p:ext uri="{BB962C8B-B14F-4D97-AF65-F5344CB8AC3E}">
        <p14:creationId xmlns:p14="http://schemas.microsoft.com/office/powerpoint/2010/main" val="209010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B458-F88D-1849-8B05-95CB71B2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Otras Implementaciones</a:t>
            </a:r>
          </a:p>
        </p:txBody>
      </p:sp>
      <p:pic>
        <p:nvPicPr>
          <p:cNvPr id="5" name="Picture 4" descr="A picture containing toy, cake, table, man&#10;&#10;Description automatically generated">
            <a:extLst>
              <a:ext uri="{FF2B5EF4-FFF2-40B4-BE49-F238E27FC236}">
                <a16:creationId xmlns:a16="http://schemas.microsoft.com/office/drawing/2014/main" id="{CAC3E303-0D68-BD42-83C9-7582B869E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928" y="2386739"/>
            <a:ext cx="2583665" cy="44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CFFF-57D3-8B49-9195-4FF5CECD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1566-CC85-604E-90CF-ECB95ACB6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Flujo óptico + Filtro de </a:t>
            </a:r>
            <a:r>
              <a:rPr lang="es-ES" dirty="0" err="1"/>
              <a:t>Kalman</a:t>
            </a:r>
            <a:r>
              <a:rPr lang="es-ES" dirty="0"/>
              <a:t> para seguir rectángulos</a:t>
            </a:r>
          </a:p>
        </p:txBody>
      </p:sp>
      <p:pic>
        <p:nvPicPr>
          <p:cNvPr id="11" name="Picture 10" descr="A person standing in a room&#10;&#10;Description automatically generated">
            <a:extLst>
              <a:ext uri="{FF2B5EF4-FFF2-40B4-BE49-F238E27FC236}">
                <a16:creationId xmlns:a16="http://schemas.microsoft.com/office/drawing/2014/main" id="{E6ADEDF9-EFCE-F74C-93DA-B1FCA42B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4" y="3341957"/>
            <a:ext cx="3453539" cy="1870667"/>
          </a:xfrm>
          <a:prstGeom prst="rect">
            <a:avLst/>
          </a:prstGeom>
        </p:spPr>
      </p:pic>
      <p:pic>
        <p:nvPicPr>
          <p:cNvPr id="13" name="Picture 1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E276E3B8-0EC0-F24D-919B-2FAC3858A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170" y="3258708"/>
            <a:ext cx="3607229" cy="1953916"/>
          </a:xfrm>
          <a:prstGeom prst="rect">
            <a:avLst/>
          </a:prstGeom>
        </p:spPr>
      </p:pic>
      <p:pic>
        <p:nvPicPr>
          <p:cNvPr id="15" name="Picture 14" descr="A person standing in a room&#10;&#10;Description automatically generated">
            <a:extLst>
              <a:ext uri="{FF2B5EF4-FFF2-40B4-BE49-F238E27FC236}">
                <a16:creationId xmlns:a16="http://schemas.microsoft.com/office/drawing/2014/main" id="{5B84D084-D809-FA4D-B8F5-7ADA6CBB9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546" y="3300332"/>
            <a:ext cx="3453539" cy="18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7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F5DB-82F4-C342-8830-9B2C85D4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Matlab seguimiento de peatones desde un vehículo en movimiento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7D57-F046-3C4D-B04F-EEE0F3078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7" t="15060" r="6656" b="22618"/>
          <a:stretch/>
        </p:blipFill>
        <p:spPr>
          <a:xfrm>
            <a:off x="356460" y="2471979"/>
            <a:ext cx="3874576" cy="1587337"/>
          </a:xfrm>
          <a:prstGeom prst="rect">
            <a:avLst/>
          </a:prstGeom>
        </p:spPr>
      </p:pic>
      <p:pic>
        <p:nvPicPr>
          <p:cNvPr id="9" name="Picture 8" descr="A large room&#10;&#10;Description automatically generated">
            <a:extLst>
              <a:ext uri="{FF2B5EF4-FFF2-40B4-BE49-F238E27FC236}">
                <a16:creationId xmlns:a16="http://schemas.microsoft.com/office/drawing/2014/main" id="{FF4F3A82-5E4F-4040-A610-D63E2C058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2" t="17798" r="7501" b="22618"/>
          <a:stretch/>
        </p:blipFill>
        <p:spPr>
          <a:xfrm>
            <a:off x="7929967" y="2471979"/>
            <a:ext cx="3874576" cy="1517595"/>
          </a:xfrm>
          <a:prstGeom prst="rect">
            <a:avLst/>
          </a:prstGeom>
        </p:spPr>
      </p:pic>
      <p:pic>
        <p:nvPicPr>
          <p:cNvPr id="7" name="Content Placeholder 6" descr="A large room&#10;&#10;Description automatically generated">
            <a:extLst>
              <a:ext uri="{FF2B5EF4-FFF2-40B4-BE49-F238E27FC236}">
                <a16:creationId xmlns:a16="http://schemas.microsoft.com/office/drawing/2014/main" id="{6910033E-83D5-CA45-A9B9-DE2F6C84E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123" t="15565" r="6860" b="22113"/>
          <a:stretch/>
        </p:blipFill>
        <p:spPr>
          <a:xfrm>
            <a:off x="4158712" y="4326972"/>
            <a:ext cx="3874576" cy="15873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A11069-718D-914A-A475-5B19E8A66FF1}"/>
              </a:ext>
            </a:extLst>
          </p:cNvPr>
          <p:cNvSpPr txBox="1"/>
          <p:nvPr/>
        </p:nvSpPr>
        <p:spPr>
          <a:xfrm>
            <a:off x="2154263" y="4100342"/>
            <a:ext cx="278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9E34F-4061-FF43-9AF1-0F87996AE9D6}"/>
              </a:ext>
            </a:extLst>
          </p:cNvPr>
          <p:cNvSpPr txBox="1"/>
          <p:nvPr/>
        </p:nvSpPr>
        <p:spPr>
          <a:xfrm>
            <a:off x="5907487" y="3823343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7D872-0A83-0D48-B969-D52CE0A9310B}"/>
              </a:ext>
            </a:extLst>
          </p:cNvPr>
          <p:cNvSpPr txBox="1"/>
          <p:nvPr/>
        </p:nvSpPr>
        <p:spPr>
          <a:xfrm>
            <a:off x="9758768" y="4100342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7239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6494-FA8A-B042-BC59-E60AC81E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Otras </a:t>
            </a:r>
            <a:r>
              <a:rPr lang="es-ES" dirty="0" err="1"/>
              <a:t>TÉcnicas</a:t>
            </a:r>
            <a:endParaRPr lang="es-ES" dirty="0"/>
          </a:p>
        </p:txBody>
      </p:sp>
      <p:pic>
        <p:nvPicPr>
          <p:cNvPr id="5" name="Picture 4" descr="A picture containing object, light, hydrant&#10;&#10;Description automatically generated">
            <a:extLst>
              <a:ext uri="{FF2B5EF4-FFF2-40B4-BE49-F238E27FC236}">
                <a16:creationId xmlns:a16="http://schemas.microsoft.com/office/drawing/2014/main" id="{7BBCA384-3D0A-8F40-A9BE-E5330621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4" y="1756130"/>
            <a:ext cx="7087454" cy="62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3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525D-B88E-B34A-8F35-2A142C18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s-ES" dirty="0"/>
              <a:t>Fondo estático</a:t>
            </a:r>
          </a:p>
        </p:txBody>
      </p:sp>
      <p:pic>
        <p:nvPicPr>
          <p:cNvPr id="5" name="Content Placeholder 4" descr="A picture containing television&#10;&#10;Description automatically generated">
            <a:extLst>
              <a:ext uri="{FF2B5EF4-FFF2-40B4-BE49-F238E27FC236}">
                <a16:creationId xmlns:a16="http://schemas.microsoft.com/office/drawing/2014/main" id="{8FBAEE37-3D03-774F-93D5-3E72F5D05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6090" y="2416668"/>
            <a:ext cx="6135910" cy="3449638"/>
          </a:xfrm>
        </p:spPr>
      </p:pic>
      <p:pic>
        <p:nvPicPr>
          <p:cNvPr id="7" name="Picture 6" descr="A fire place sitting in a chair&#10;&#10;Description automatically generated">
            <a:extLst>
              <a:ext uri="{FF2B5EF4-FFF2-40B4-BE49-F238E27FC236}">
                <a16:creationId xmlns:a16="http://schemas.microsoft.com/office/drawing/2014/main" id="{D0212B4E-96AF-EC45-8E5D-045AA9E0C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6668"/>
            <a:ext cx="6135910" cy="3449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C3163-E441-BF4C-9780-7420109FAF98}"/>
              </a:ext>
            </a:extLst>
          </p:cNvPr>
          <p:cNvSpPr txBox="1"/>
          <p:nvPr/>
        </p:nvSpPr>
        <p:spPr>
          <a:xfrm>
            <a:off x="1451579" y="2047336"/>
            <a:ext cx="833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es aplicable a nuestro problema, pero si lo fuera haría las cosas mucho más sencillas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8B08AE5-927D-904B-BA9E-F40DA5871062}"/>
              </a:ext>
            </a:extLst>
          </p:cNvPr>
          <p:cNvSpPr/>
          <p:nvPr/>
        </p:nvSpPr>
        <p:spPr>
          <a:xfrm>
            <a:off x="5528290" y="3882407"/>
            <a:ext cx="1135419" cy="518160"/>
          </a:xfrm>
          <a:prstGeom prst="rightArrow">
            <a:avLst>
              <a:gd name="adj1" fmla="val 4279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293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DAB4-75F6-6F4F-B4C8-D655D415A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Adaboost</a:t>
            </a:r>
            <a:endParaRPr lang="es-E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913E02-8658-8146-B8AF-D547681C6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062" y="2020094"/>
            <a:ext cx="8458200" cy="3441700"/>
          </a:xfrm>
        </p:spPr>
      </p:pic>
    </p:spTree>
    <p:extLst>
      <p:ext uri="{BB962C8B-B14F-4D97-AF65-F5344CB8AC3E}">
        <p14:creationId xmlns:p14="http://schemas.microsoft.com/office/powerpoint/2010/main" val="3561462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15E6-13DA-3146-BECF-E590DCE0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Segmentación de imágenes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A91D3-1317-2743-868D-11B05950B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Más información</a:t>
            </a:r>
          </a:p>
          <a:p>
            <a:r>
              <a:rPr lang="es-ES" dirty="0"/>
              <a:t>Mayor coste computacional</a:t>
            </a:r>
          </a:p>
        </p:txBody>
      </p:sp>
      <p:pic>
        <p:nvPicPr>
          <p:cNvPr id="6" name="Picture 5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46C8D9A9-38DB-6A43-9332-9FE2B453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11" y="2177710"/>
            <a:ext cx="6228543" cy="3450613"/>
          </a:xfrm>
          <a:prstGeom prst="rect">
            <a:avLst/>
          </a:prstGeom>
        </p:spPr>
      </p:pic>
      <p:pic>
        <p:nvPicPr>
          <p:cNvPr id="8" name="Picture 7" descr="A person in a pink dress&#10;&#10;Description automatically generated">
            <a:extLst>
              <a:ext uri="{FF2B5EF4-FFF2-40B4-BE49-F238E27FC236}">
                <a16:creationId xmlns:a16="http://schemas.microsoft.com/office/drawing/2014/main" id="{14FFDD7A-AD4D-8744-9B06-BCB9516A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93" y="3428368"/>
            <a:ext cx="3441389" cy="21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4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1F4C-1F68-A84B-AD04-6105F345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Anotaciones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6C27-53C5-C848-8C69-1F513ECFA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Necesario si queremos seguir a más de una persona</a:t>
            </a:r>
          </a:p>
        </p:txBody>
      </p:sp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03549E18-2CBE-BC47-AFE9-D7297AAE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99" y="2620337"/>
            <a:ext cx="6090834" cy="34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0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1B97-D316-BD4E-8003-2B2CACC6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CE2F0-E429-0540-AE2D-D77724202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Definir el problema a resolver</a:t>
            </a:r>
          </a:p>
          <a:p>
            <a:r>
              <a:rPr lang="es-ES" dirty="0"/>
              <a:t>Explicación de la solución implementada</a:t>
            </a:r>
          </a:p>
          <a:p>
            <a:r>
              <a:rPr lang="es-ES" dirty="0"/>
              <a:t>Otras implementaciones de soluciones al mismo problema</a:t>
            </a:r>
          </a:p>
          <a:p>
            <a:r>
              <a:rPr lang="es-ES" dirty="0"/>
              <a:t>Otras  tecnologías que se hubieran podido utilizar para obtener una solución</a:t>
            </a:r>
          </a:p>
          <a:p>
            <a:r>
              <a:rPr lang="es-ES" dirty="0"/>
              <a:t>Investigación actual sobre este problema</a:t>
            </a:r>
          </a:p>
          <a:p>
            <a:r>
              <a:rPr lang="es-ES" dirty="0"/>
              <a:t>Bibliografía (en un documento a parte)</a:t>
            </a:r>
          </a:p>
          <a:p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1164E-F5D6-844E-B08B-F4685BCD2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861" y="4110870"/>
            <a:ext cx="3994691" cy="28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94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F62E-2776-1A44-94F4-6DF6443F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Detección de posición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7DCFA-9F6F-2C4C-9BAD-29400AF4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PoseNet</a:t>
            </a:r>
            <a:endParaRPr lang="es-ES" dirty="0"/>
          </a:p>
          <a:p>
            <a:r>
              <a:rPr lang="es-ES" dirty="0" err="1"/>
              <a:t>OpenPose</a:t>
            </a:r>
            <a:endParaRPr lang="es-ES" dirty="0"/>
          </a:p>
          <a:p>
            <a:r>
              <a:rPr lang="es-ES" dirty="0" err="1"/>
              <a:t>AlphaPose</a:t>
            </a:r>
            <a:r>
              <a:rPr lang="es-ES" dirty="0"/>
              <a:t>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9BC446-FC98-D547-AD4B-0CB9AA97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010" y="2429037"/>
            <a:ext cx="4514411" cy="26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33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8231-8A00-FF44-9885-91867DDF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Tridimensional</a:t>
            </a:r>
          </a:p>
        </p:txBody>
      </p:sp>
      <p:pic>
        <p:nvPicPr>
          <p:cNvPr id="5" name="Content Placeholder 4" descr="A picture containing person, road, game, young&#10;&#10;Description automatically generated">
            <a:extLst>
              <a:ext uri="{FF2B5EF4-FFF2-40B4-BE49-F238E27FC236}">
                <a16:creationId xmlns:a16="http://schemas.microsoft.com/office/drawing/2014/main" id="{1C663671-460D-D341-B08E-D93CF361C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650860"/>
            <a:ext cx="3860800" cy="2247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C4CFC-EB36-3343-9637-2B10919C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621" y="2597150"/>
            <a:ext cx="5270863" cy="2301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232453-055A-684B-95E5-2298A31590E0}"/>
              </a:ext>
            </a:extLst>
          </p:cNvPr>
          <p:cNvSpPr txBox="1"/>
          <p:nvPr/>
        </p:nvSpPr>
        <p:spPr>
          <a:xfrm>
            <a:off x="2077155" y="532653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Rectángulo tridimensional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5AF54-0D51-6B4C-8A3D-89E652B0F05E}"/>
              </a:ext>
            </a:extLst>
          </p:cNvPr>
          <p:cNvSpPr txBox="1"/>
          <p:nvPr/>
        </p:nvSpPr>
        <p:spPr>
          <a:xfrm>
            <a:off x="7201681" y="5326534"/>
            <a:ext cx="265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Estimación de profundidad</a:t>
            </a:r>
          </a:p>
        </p:txBody>
      </p:sp>
    </p:spTree>
    <p:extLst>
      <p:ext uri="{BB962C8B-B14F-4D97-AF65-F5344CB8AC3E}">
        <p14:creationId xmlns:p14="http://schemas.microsoft.com/office/powerpoint/2010/main" val="2423075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95C3-FBDE-D440-9190-39E595D5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Identificación de características locales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0C264-D5E5-C44E-B5D3-C32A02859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496" y="2248599"/>
            <a:ext cx="6205439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22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8ACC-9E9A-AD41-B7E2-5F53F5B5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Reconocimiento de Texto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9739-8F2C-B24B-AC42-76BA9BB9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Buena idea, pero es muy lento.</a:t>
            </a:r>
          </a:p>
          <a:p>
            <a:r>
              <a:rPr lang="es-ES" dirty="0"/>
              <a:t>Información muy circunstancial.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68C78-DACB-444F-9FEB-25A3B7D48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28" y="3155209"/>
            <a:ext cx="5134544" cy="28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9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02A0-8264-F541-B4E1-2EC452C1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implementaciones Actuales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BDE32-031F-2648-9126-F6BC477B217F}"/>
              </a:ext>
            </a:extLst>
          </p:cNvPr>
          <p:cNvSpPr txBox="1"/>
          <p:nvPr/>
        </p:nvSpPr>
        <p:spPr>
          <a:xfrm>
            <a:off x="1454239" y="3890075"/>
            <a:ext cx="2676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No a los filtros</a:t>
            </a:r>
          </a:p>
        </p:txBody>
      </p:sp>
      <p:pic>
        <p:nvPicPr>
          <p:cNvPr id="7" name="Picture 6" descr="A picture containing wearing, white, pitcher, baseball&#10;&#10;Description automatically generated">
            <a:extLst>
              <a:ext uri="{FF2B5EF4-FFF2-40B4-BE49-F238E27FC236}">
                <a16:creationId xmlns:a16="http://schemas.microsoft.com/office/drawing/2014/main" id="{7A4FF4E3-F80A-4742-9310-BC2138A6E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477" y="2867186"/>
            <a:ext cx="4702979" cy="39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1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76CB-A56E-194D-8838-92E915B9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Redes neurales </a:t>
            </a:r>
            <a:r>
              <a:rPr lang="es-ES" dirty="0" err="1"/>
              <a:t>convolucionales</a:t>
            </a:r>
            <a:r>
              <a:rPr lang="es-ES" dirty="0"/>
              <a:t> recursivas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DD026C-0615-C342-AA8A-5E933CA0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POI, EAMTT, RESNET-30, FAST-RCNN, </a:t>
            </a:r>
            <a:r>
              <a:rPr lang="es-ES" dirty="0" err="1"/>
              <a:t>DeepSORT</a:t>
            </a:r>
            <a:endParaRPr lang="es-ES" dirty="0"/>
          </a:p>
        </p:txBody>
      </p:sp>
      <p:pic>
        <p:nvPicPr>
          <p:cNvPr id="10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FA0A198F-1E97-8040-95CA-4A663601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79" y="2746110"/>
            <a:ext cx="9604375" cy="33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43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B841-13C4-2044-922E-B3E3C522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Identificación por tripletas </a:t>
            </a:r>
            <a:r>
              <a:rPr lang="es-ES" dirty="0" err="1"/>
              <a:t>reidentificación</a:t>
            </a:r>
            <a:endParaRPr lang="es-ES" dirty="0"/>
          </a:p>
        </p:txBody>
      </p:sp>
      <p:pic>
        <p:nvPicPr>
          <p:cNvPr id="8" name="Picture 7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75596CA8-6D69-4342-8697-807F990D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704" y="2158449"/>
            <a:ext cx="5378854" cy="3895032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54CA0B59-F443-5F41-99D3-7C806A89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8" y="4640366"/>
            <a:ext cx="5625108" cy="1413115"/>
          </a:xfrm>
          <a:prstGeom prst="rect">
            <a:avLst/>
          </a:prstGeom>
        </p:spPr>
      </p:pic>
      <p:pic>
        <p:nvPicPr>
          <p:cNvPr id="13" name="Content Placeholder 12" descr="A close up of a device&#10;&#10;Description automatically generated">
            <a:extLst>
              <a:ext uri="{FF2B5EF4-FFF2-40B4-BE49-F238E27FC236}">
                <a16:creationId xmlns:a16="http://schemas.microsoft.com/office/drawing/2014/main" id="{A2BA9379-16B1-774E-9BC7-FBD09A85E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8109" y="2158449"/>
            <a:ext cx="5625107" cy="23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8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4CAB-C3C3-FB42-856E-5A473725A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Preguntas</a:t>
            </a:r>
          </a:p>
        </p:txBody>
      </p:sp>
      <p:pic>
        <p:nvPicPr>
          <p:cNvPr id="5" name="Picture 4" descr="A picture containing toy, holding&#10;&#10;Description automatically generated">
            <a:extLst>
              <a:ext uri="{FF2B5EF4-FFF2-40B4-BE49-F238E27FC236}">
                <a16:creationId xmlns:a16="http://schemas.microsoft.com/office/drawing/2014/main" id="{263542CA-070B-5F48-ADAC-E02F5C49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040" y="2151678"/>
            <a:ext cx="4366260" cy="43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2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D60D-D19B-BD45-9C4D-46578B4B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Robocup@home</a:t>
            </a:r>
            <a:endParaRPr lang="es-ES" dirty="0"/>
          </a:p>
        </p:txBody>
      </p:sp>
      <p:pic>
        <p:nvPicPr>
          <p:cNvPr id="5" name="Content Placeholder 4" descr="A cluttered kitchen&#10;&#10;Description automatically generated">
            <a:extLst>
              <a:ext uri="{FF2B5EF4-FFF2-40B4-BE49-F238E27FC236}">
                <a16:creationId xmlns:a16="http://schemas.microsoft.com/office/drawing/2014/main" id="{E44F3697-F56F-C147-81A5-C52DD2923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8804" y="2016125"/>
            <a:ext cx="6628716" cy="3449638"/>
          </a:xfrm>
        </p:spPr>
      </p:pic>
    </p:spTree>
    <p:extLst>
      <p:ext uri="{BB962C8B-B14F-4D97-AF65-F5344CB8AC3E}">
        <p14:creationId xmlns:p14="http://schemas.microsoft.com/office/powerpoint/2010/main" val="270820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5524-60F5-6743-9C23-6D953E81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Dominio del problema</a:t>
            </a:r>
          </a:p>
        </p:txBody>
      </p:sp>
      <p:pic>
        <p:nvPicPr>
          <p:cNvPr id="11" name="Picture 10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8551A390-3D52-2147-ABA6-CBAE7099E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73" y="2262074"/>
            <a:ext cx="3084887" cy="1630583"/>
          </a:xfrm>
          <a:prstGeom prst="rect">
            <a:avLst/>
          </a:prstGeom>
        </p:spPr>
      </p:pic>
      <p:pic>
        <p:nvPicPr>
          <p:cNvPr id="13" name="Picture 12" descr="A picture containing grass, outdoor, jumping, man&#10;&#10;Description automatically generated">
            <a:extLst>
              <a:ext uri="{FF2B5EF4-FFF2-40B4-BE49-F238E27FC236}">
                <a16:creationId xmlns:a16="http://schemas.microsoft.com/office/drawing/2014/main" id="{F40655E5-D0D4-7841-81C0-AA4938F2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36" y="4190704"/>
            <a:ext cx="2923240" cy="1627086"/>
          </a:xfrm>
          <a:prstGeom prst="rect">
            <a:avLst/>
          </a:prstGeom>
        </p:spPr>
      </p:pic>
      <p:pic>
        <p:nvPicPr>
          <p:cNvPr id="23" name="Content Placeholder 22" descr="A picture containing surfing, people, man&#10;&#10;Description automatically generated">
            <a:extLst>
              <a:ext uri="{FF2B5EF4-FFF2-40B4-BE49-F238E27FC236}">
                <a16:creationId xmlns:a16="http://schemas.microsoft.com/office/drawing/2014/main" id="{89D767B9-218B-7942-BE7A-A7FAA051C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25562" y="2254368"/>
            <a:ext cx="2912514" cy="1638289"/>
          </a:xfrm>
        </p:spPr>
      </p:pic>
      <p:pic>
        <p:nvPicPr>
          <p:cNvPr id="26" name="Picture 25" descr="A large crowd of people&#10;&#10;Description automatically generated">
            <a:extLst>
              <a:ext uri="{FF2B5EF4-FFF2-40B4-BE49-F238E27FC236}">
                <a16:creationId xmlns:a16="http://schemas.microsoft.com/office/drawing/2014/main" id="{0E02B39E-D7E0-5F4F-AB4E-1D5D21484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073" y="4190704"/>
            <a:ext cx="3084886" cy="16305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91C7C6-7911-894D-B455-58D74B5236C9}"/>
              </a:ext>
            </a:extLst>
          </p:cNvPr>
          <p:cNvSpPr txBox="1"/>
          <p:nvPr/>
        </p:nvSpPr>
        <p:spPr>
          <a:xfrm>
            <a:off x="4713959" y="2262074"/>
            <a:ext cx="252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Detección, saber que hay</a:t>
            </a:r>
          </a:p>
          <a:p>
            <a:r>
              <a:rPr lang="es-ES" dirty="0"/>
              <a:t>una persona.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60BDCF-47B8-494C-97C5-A6701B541CE4}"/>
              </a:ext>
            </a:extLst>
          </p:cNvPr>
          <p:cNvSpPr txBox="1"/>
          <p:nvPr/>
        </p:nvSpPr>
        <p:spPr>
          <a:xfrm>
            <a:off x="5199549" y="3232739"/>
            <a:ext cx="252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Identificación, distinguir a</a:t>
            </a:r>
          </a:p>
          <a:p>
            <a:r>
              <a:rPr lang="es-ES" dirty="0"/>
              <a:t>unas personas de otras.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4A3FE1-EDF2-974E-8E87-647DAC09E04D}"/>
              </a:ext>
            </a:extLst>
          </p:cNvPr>
          <p:cNvSpPr txBox="1"/>
          <p:nvPr/>
        </p:nvSpPr>
        <p:spPr>
          <a:xfrm>
            <a:off x="4713959" y="4226595"/>
            <a:ext cx="2362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Hay muchas personas y</a:t>
            </a:r>
          </a:p>
          <a:p>
            <a:r>
              <a:rPr lang="es-ES" dirty="0"/>
              <a:t>están en movimiento.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9964B4-93F8-B64C-93F4-30FFA02E9180}"/>
              </a:ext>
            </a:extLst>
          </p:cNvPr>
          <p:cNvSpPr txBox="1"/>
          <p:nvPr/>
        </p:nvSpPr>
        <p:spPr>
          <a:xfrm>
            <a:off x="5758210" y="5171459"/>
            <a:ext cx="1956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Nosotros también </a:t>
            </a:r>
          </a:p>
          <a:p>
            <a:r>
              <a:rPr lang="es-ES" dirty="0"/>
              <a:t>nos movemos.</a:t>
            </a:r>
          </a:p>
        </p:txBody>
      </p:sp>
      <p:pic>
        <p:nvPicPr>
          <p:cNvPr id="32" name="Picture 31" descr="A picture containing clock&#10;&#10;Description automatically generated">
            <a:extLst>
              <a:ext uri="{FF2B5EF4-FFF2-40B4-BE49-F238E27FC236}">
                <a16:creationId xmlns:a16="http://schemas.microsoft.com/office/drawing/2014/main" id="{2A7E9F45-339A-D24F-A73F-74F1CC3AB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6" y="2448392"/>
            <a:ext cx="12066088" cy="321286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4745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D24-2CFA-DF41-9283-1978792C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Implementada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99B3051-7399-FB49-820B-5EAC2AC6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710" y="2570324"/>
            <a:ext cx="2198370" cy="44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0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9D7-9EB9-CE49-A73B-D49F68EB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Definir el problema</a:t>
            </a:r>
          </a:p>
        </p:txBody>
      </p:sp>
      <p:pic>
        <p:nvPicPr>
          <p:cNvPr id="5" name="Content Placeholder 4" descr="A person standing in a room&#10;&#10;Description automatically generated">
            <a:extLst>
              <a:ext uri="{FF2B5EF4-FFF2-40B4-BE49-F238E27FC236}">
                <a16:creationId xmlns:a16="http://schemas.microsoft.com/office/drawing/2014/main" id="{414DE8B7-4BB8-9A4B-8483-6E2E40152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284" y="2244725"/>
            <a:ext cx="4599517" cy="3449638"/>
          </a:xfr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139A7040-BC26-5A49-B8F4-C39445819D00}"/>
              </a:ext>
            </a:extLst>
          </p:cNvPr>
          <p:cNvSpPr/>
          <p:nvPr/>
        </p:nvSpPr>
        <p:spPr>
          <a:xfrm>
            <a:off x="5503409" y="3710464"/>
            <a:ext cx="1135419" cy="518160"/>
          </a:xfrm>
          <a:prstGeom prst="rightArrow">
            <a:avLst>
              <a:gd name="adj1" fmla="val 4279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7E046796-782E-A747-8C3B-D3E42B1E4373}"/>
              </a:ext>
            </a:extLst>
          </p:cNvPr>
          <p:cNvSpPr/>
          <p:nvPr/>
        </p:nvSpPr>
        <p:spPr>
          <a:xfrm flipH="1">
            <a:off x="6885200" y="2244725"/>
            <a:ext cx="4599515" cy="164622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/>
              <a:t>Theta = -0,212 rad</a:t>
            </a:r>
          </a:p>
        </p:txBody>
      </p:sp>
      <p:pic>
        <p:nvPicPr>
          <p:cNvPr id="16" name="Picture 15" descr="A picture containing computer, sign&#10;&#10;Description automatically generated">
            <a:extLst>
              <a:ext uri="{FF2B5EF4-FFF2-40B4-BE49-F238E27FC236}">
                <a16:creationId xmlns:a16="http://schemas.microsoft.com/office/drawing/2014/main" id="{CB9CB655-802C-B54C-B132-532462B0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551" y="3890945"/>
            <a:ext cx="3595353" cy="24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3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835E-1747-9A49-BBBC-7A03E1BF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Detección de 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FED5-43B2-AD4A-8AC1-EFCBB7917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Yolo-v3</a:t>
            </a:r>
          </a:p>
          <a:p>
            <a:r>
              <a:rPr lang="es-ES" dirty="0"/>
              <a:t>Puede haber tanto falsos positivos como verdaderos negativos.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77B801E-C4D2-2A46-A801-A0356A37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292" y="3256037"/>
            <a:ext cx="4696885" cy="2797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F3CD1-72AF-1444-97E6-C734DB814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56" y="3256037"/>
            <a:ext cx="4943960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3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A8104-152C-E440-A472-D0D6D857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Identificación por rasgos faciales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AE5F25-899C-D94C-8FCC-8107CDBB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Extracción de características con una NN.</a:t>
            </a:r>
          </a:p>
          <a:p>
            <a:r>
              <a:rPr lang="es-ES" dirty="0"/>
              <a:t>Emparejamiento de características.</a:t>
            </a:r>
          </a:p>
          <a:p>
            <a:r>
              <a:rPr lang="es-ES" dirty="0"/>
              <a:t>Obtención de rectángulos.</a:t>
            </a:r>
          </a:p>
        </p:txBody>
      </p:sp>
      <p:pic>
        <p:nvPicPr>
          <p:cNvPr id="7" name="Content Placeholder 4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E79E5E83-0553-294C-8362-D9EA1D73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464" y="2726145"/>
            <a:ext cx="5583952" cy="3160728"/>
          </a:xfrm>
          <a:prstGeom prst="rect">
            <a:avLst/>
          </a:prstGeom>
        </p:spPr>
      </p:pic>
      <p:pic>
        <p:nvPicPr>
          <p:cNvPr id="10" name="Picture 9" descr="A group of people looking at the camera&#10;&#10;Description automatically generated">
            <a:extLst>
              <a:ext uri="{FF2B5EF4-FFF2-40B4-BE49-F238E27FC236}">
                <a16:creationId xmlns:a16="http://schemas.microsoft.com/office/drawing/2014/main" id="{83B7EB04-982A-8142-8D6B-E9BC0B5A8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1" b="6656"/>
          <a:stretch/>
        </p:blipFill>
        <p:spPr>
          <a:xfrm>
            <a:off x="1137146" y="3546818"/>
            <a:ext cx="4331885" cy="23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9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F437-789A-6742-9CAD-E0E610E9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Identificación por el color de la ropa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29BE-3B9B-EC42-AABF-B25D99C60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Medida de color suficientemente robusta ante distinta iluminación.</a:t>
            </a:r>
          </a:p>
          <a:p>
            <a:r>
              <a:rPr lang="es-ES" dirty="0"/>
              <a:t>Porcentaje de pixeles para cada componente RGB por encima de la media de color.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629D6-ECE9-094C-A6EE-31DEC7E0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36" y="3256037"/>
            <a:ext cx="4943960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8433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11814</TotalTime>
  <Words>361</Words>
  <Application>Microsoft Macintosh PowerPoint</Application>
  <PresentationFormat>Widescreen</PresentationFormat>
  <Paragraphs>89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Gill Sans MT</vt:lpstr>
      <vt:lpstr>Gallery</vt:lpstr>
      <vt:lpstr>Seguimiento</vt:lpstr>
      <vt:lpstr>Índice</vt:lpstr>
      <vt:lpstr>Robocup@home</vt:lpstr>
      <vt:lpstr>Dominio del problema</vt:lpstr>
      <vt:lpstr>Solución Implementada</vt:lpstr>
      <vt:lpstr>Definir el problema</vt:lpstr>
      <vt:lpstr>Detección de personas</vt:lpstr>
      <vt:lpstr>Identificación por rasgos faciales</vt:lpstr>
      <vt:lpstr>Identificación por el color de la ropa</vt:lpstr>
      <vt:lpstr>Filtro de Markov</vt:lpstr>
      <vt:lpstr>Predicción por flujo óptico</vt:lpstr>
      <vt:lpstr>Otras Implementaciones</vt:lpstr>
      <vt:lpstr>SORT</vt:lpstr>
      <vt:lpstr>Matlab seguimiento de peatones desde un vehículo en movimiento</vt:lpstr>
      <vt:lpstr>Otras TÉcnicas</vt:lpstr>
      <vt:lpstr>Fondo estático</vt:lpstr>
      <vt:lpstr>Adaboost</vt:lpstr>
      <vt:lpstr>Segmentación de imágenes</vt:lpstr>
      <vt:lpstr>Anotaciones</vt:lpstr>
      <vt:lpstr>Detección de posición</vt:lpstr>
      <vt:lpstr>Información Tridimensional</vt:lpstr>
      <vt:lpstr>Identificación de características locales</vt:lpstr>
      <vt:lpstr>Reconocimiento de Texto</vt:lpstr>
      <vt:lpstr>implementaciones Actuales</vt:lpstr>
      <vt:lpstr>Redes neurales convolucionales recursivas</vt:lpstr>
      <vt:lpstr>Identificación por tripletas reidentificación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Seguimiento</dc:title>
  <dc:creator>Juan Casado</dc:creator>
  <cp:lastModifiedBy>Juan Casado</cp:lastModifiedBy>
  <cp:revision>36</cp:revision>
  <dcterms:created xsi:type="dcterms:W3CDTF">2019-12-02T17:37:25Z</dcterms:created>
  <dcterms:modified xsi:type="dcterms:W3CDTF">2019-12-13T10:37:53Z</dcterms:modified>
</cp:coreProperties>
</file>